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74" r:id="rId5"/>
    <p:sldId id="266" r:id="rId6"/>
    <p:sldId id="267" r:id="rId7"/>
    <p:sldId id="268" r:id="rId8"/>
    <p:sldId id="269" r:id="rId9"/>
    <p:sldId id="275" r:id="rId10"/>
    <p:sldId id="273" r:id="rId11"/>
    <p:sldId id="270" r:id="rId12"/>
    <p:sldId id="271" r:id="rId13"/>
    <p:sldId id="272" r:id="rId14"/>
    <p:sldId id="264" r:id="rId15"/>
  </p:sldIdLst>
  <p:sldSz cx="13716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1157" y="67"/>
      </p:cViewPr>
      <p:guideLst>
        <p:guide orient="horz" pos="216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130425"/>
            <a:ext cx="58293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886200"/>
            <a:ext cx="48006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74639"/>
            <a:ext cx="154305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74639"/>
            <a:ext cx="45148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4406901"/>
            <a:ext cx="58293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906714"/>
            <a:ext cx="58293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600201"/>
            <a:ext cx="30289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600201"/>
            <a:ext cx="30289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535113"/>
            <a:ext cx="303014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174875"/>
            <a:ext cx="303014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1535113"/>
            <a:ext cx="303133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174875"/>
            <a:ext cx="303133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73050"/>
            <a:ext cx="225623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273051"/>
            <a:ext cx="383381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435101"/>
            <a:ext cx="225623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4800600"/>
            <a:ext cx="41148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612775"/>
            <a:ext cx="41148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5367338"/>
            <a:ext cx="41148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274638"/>
            <a:ext cx="6172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600201"/>
            <a:ext cx="6172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pPr/>
              <a:t>5/20/2020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6356351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6356351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60F0797D-D4CC-4F39-BBF4-C621D550417F}"/>
              </a:ext>
            </a:extLst>
          </p:cNvPr>
          <p:cNvSpPr txBox="1"/>
          <p:nvPr/>
        </p:nvSpPr>
        <p:spPr>
          <a:xfrm>
            <a:off x="-1926976" y="1831132"/>
            <a:ext cx="17059034" cy="962202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0000" kern="0" spc="-300" dirty="0">
                <a:solidFill>
                  <a:srgbClr val="000000"/>
                </a:solidFill>
                <a:latin typeface="a아티스트M" panose="02020600000000000000" pitchFamily="18" charset="-127"/>
                <a:ea typeface="a아티스트M" panose="02020600000000000000" pitchFamily="18" charset="-127"/>
              </a:rPr>
              <a:t>FURY</a:t>
            </a:r>
            <a:endParaRPr lang="en-US" sz="1400" spc="-300" dirty="0">
              <a:latin typeface="a아티스트M" panose="02020600000000000000" pitchFamily="18" charset="-127"/>
              <a:ea typeface="a아티스트M" panose="02020600000000000000" pitchFamily="18" charset="-127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F1DE1397-E123-4E7D-B2C2-7B031F04A6AD}"/>
              </a:ext>
            </a:extLst>
          </p:cNvPr>
          <p:cNvSpPr txBox="1"/>
          <p:nvPr/>
        </p:nvSpPr>
        <p:spPr>
          <a:xfrm>
            <a:off x="735141" y="4879132"/>
            <a:ext cx="12388255" cy="69955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2020</a:t>
            </a:r>
            <a:r>
              <a:rPr lang="ko-KR" altLang="en-US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년도</a:t>
            </a:r>
            <a:r>
              <a:rPr lang="en-US" altLang="ko-KR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 </a:t>
            </a:r>
            <a:r>
              <a:rPr lang="ko-KR" altLang="en-US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종합 설계</a:t>
            </a:r>
            <a:r>
              <a:rPr lang="en-US" altLang="ko-KR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1-</a:t>
            </a:r>
            <a:r>
              <a:rPr lang="ko-KR" altLang="en-US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중간 발표 </a:t>
            </a:r>
            <a:endParaRPr lang="en-US" sz="120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81DADFF7-B20D-472E-9D22-1CEF132961D1}"/>
              </a:ext>
            </a:extLst>
          </p:cNvPr>
          <p:cNvSpPr txBox="1"/>
          <p:nvPr/>
        </p:nvSpPr>
        <p:spPr>
          <a:xfrm>
            <a:off x="3062556" y="6859318"/>
            <a:ext cx="7079969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게임공학과 </a:t>
            </a:r>
            <a:r>
              <a:rPr lang="en-US" altLang="ko-KR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2014182015 </a:t>
            </a:r>
            <a:r>
              <a:rPr lang="ko-KR" altLang="en-US" sz="2900" kern="0" dirty="0" err="1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박두환</a:t>
            </a:r>
            <a:endParaRPr lang="en-US" altLang="ko-KR" sz="2900" kern="0" dirty="0">
              <a:solidFill>
                <a:srgbClr val="000000"/>
              </a:solidFill>
              <a:latin typeface="a뉴굴림1" panose="02020600000000000000" pitchFamily="18" charset="-127"/>
              <a:ea typeface="a뉴굴림1" panose="02020600000000000000" pitchFamily="18" charset="-127"/>
              <a:cs typeface="에스코어 드림 5" pitchFamily="34" charset="0"/>
            </a:endParaRPr>
          </a:p>
          <a:p>
            <a:pPr algn="ctr"/>
            <a:r>
              <a:rPr lang="ko-KR" altLang="en-US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게임공학과 </a:t>
            </a:r>
            <a:r>
              <a:rPr lang="en-US" altLang="ko-KR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2014182008 </a:t>
            </a:r>
            <a:r>
              <a:rPr lang="ko-KR" altLang="en-US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김동엽</a:t>
            </a:r>
            <a:endParaRPr lang="en-US" altLang="ko-KR" sz="2900" kern="0" dirty="0">
              <a:solidFill>
                <a:srgbClr val="000000"/>
              </a:solidFill>
              <a:latin typeface="a뉴굴림1" panose="02020600000000000000" pitchFamily="18" charset="-127"/>
              <a:ea typeface="a뉴굴림1" panose="02020600000000000000" pitchFamily="18" charset="-127"/>
              <a:cs typeface="에스코어 드림 5" pitchFamily="34" charset="0"/>
            </a:endParaRPr>
          </a:p>
          <a:p>
            <a:pPr algn="ctr"/>
            <a:r>
              <a:rPr lang="ko-KR" altLang="en-US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게임공학과 </a:t>
            </a:r>
            <a:r>
              <a:rPr lang="en-US" altLang="ko-KR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2015182016 </a:t>
            </a:r>
            <a:r>
              <a:rPr lang="ko-KR" altLang="en-US" sz="2900" kern="0" dirty="0" err="1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손채영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개발 내용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05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2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4785940-3CAB-4370-AF01-0E2801AFFE68}"/>
              </a:ext>
            </a:extLst>
          </p:cNvPr>
          <p:cNvSpPr txBox="1"/>
          <p:nvPr/>
        </p:nvSpPr>
        <p:spPr>
          <a:xfrm>
            <a:off x="186913" y="9236526"/>
            <a:ext cx="6671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탱크 및 내부에 필요한 모델 제작</a:t>
            </a: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58AA3F26-9A6E-4B0F-BDB3-92789B145AEB}"/>
              </a:ext>
            </a:extLst>
          </p:cNvPr>
          <p:cNvSpPr txBox="1"/>
          <p:nvPr/>
        </p:nvSpPr>
        <p:spPr>
          <a:xfrm>
            <a:off x="76070" y="1675956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그래픽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070" y="2439178"/>
            <a:ext cx="5714992" cy="2891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86496" y="5679249"/>
            <a:ext cx="6941072" cy="370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4785940-3CAB-4370-AF01-0E2801AFFE68}"/>
              </a:ext>
            </a:extLst>
          </p:cNvPr>
          <p:cNvSpPr txBox="1"/>
          <p:nvPr/>
        </p:nvSpPr>
        <p:spPr>
          <a:xfrm>
            <a:off x="6319626" y="9391799"/>
            <a:ext cx="6671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탄환</a:t>
            </a: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, 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다이얼박스 모델 채색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286496" y="2285980"/>
            <a:ext cx="6941072" cy="321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57142" y="5357814"/>
            <a:ext cx="5357802" cy="371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074011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개발 내용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05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23" name="Object 2">
            <a:extLst>
              <a:ext uri="{FF2B5EF4-FFF2-40B4-BE49-F238E27FC236}">
                <a16:creationId xmlns:a16="http://schemas.microsoft.com/office/drawing/2014/main" id="{58AA3F26-9A6E-4B0F-BDB3-92789B145AEB}"/>
              </a:ext>
            </a:extLst>
          </p:cNvPr>
          <p:cNvSpPr txBox="1"/>
          <p:nvPr/>
        </p:nvSpPr>
        <p:spPr>
          <a:xfrm>
            <a:off x="127886" y="1675956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서버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5932850-77E0-4BAA-B8C6-6AE28FCE28A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70" y="2603769"/>
            <a:ext cx="8383111" cy="4787518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D54034A-BEB0-412D-86A2-8456C8304605}"/>
              </a:ext>
            </a:extLst>
          </p:cNvPr>
          <p:cNvSpPr txBox="1"/>
          <p:nvPr/>
        </p:nvSpPr>
        <p:spPr>
          <a:xfrm>
            <a:off x="834743" y="7663780"/>
            <a:ext cx="8383111" cy="4193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Overlapped I/O 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기반 프레임워크 제작</a:t>
            </a: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접속 및</a:t>
            </a: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위치 동기화</a:t>
            </a: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VR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기기 </a:t>
            </a: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1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대 더 확보 시 클라이언트에 적용 및 테스트</a:t>
            </a: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로비 시스템</a:t>
            </a: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솔로 </a:t>
            </a: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/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 멀티 플레이 둘 다 가능하도록 매칭 시스템 설계</a:t>
            </a: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A8A994B-97FB-4E99-8F0D-8EDE63A37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5082" y="3775348"/>
            <a:ext cx="4962766" cy="361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968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960731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문제점 및 보완책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06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8" name="Object 2">
            <a:extLst>
              <a:ext uri="{FF2B5EF4-FFF2-40B4-BE49-F238E27FC236}">
                <a16:creationId xmlns:a16="http://schemas.microsoft.com/office/drawing/2014/main" id="{1276B8AE-C71B-495C-91AF-A7C6131B06CF}"/>
              </a:ext>
            </a:extLst>
          </p:cNvPr>
          <p:cNvSpPr txBox="1"/>
          <p:nvPr/>
        </p:nvSpPr>
        <p:spPr>
          <a:xfrm>
            <a:off x="91310" y="4838700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클라이언트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647621-8BBC-4109-A515-38257D2F0669}"/>
              </a:ext>
            </a:extLst>
          </p:cNvPr>
          <p:cNvSpPr txBox="1"/>
          <p:nvPr/>
        </p:nvSpPr>
        <p:spPr>
          <a:xfrm>
            <a:off x="228600" y="5783619"/>
            <a:ext cx="1303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Oculus 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에셋에서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제공해주는 로컬 아바타 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프리팹의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매터리얼이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lwrp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환경에서 제대로 표현되지 않는 문제 </a:t>
            </a: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임의로 </a:t>
            </a:r>
            <a:r>
              <a:rPr lang="en-US" altLang="ko-KR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lwrp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쉐이더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기반의 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매터리얼을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만들어 적용</a:t>
            </a:r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2294387F-AA06-4014-A4C9-795B52FC7511}"/>
              </a:ext>
            </a:extLst>
          </p:cNvPr>
          <p:cNvSpPr txBox="1"/>
          <p:nvPr/>
        </p:nvSpPr>
        <p:spPr>
          <a:xfrm>
            <a:off x="91310" y="2010119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그래픽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13" name="Object 2">
            <a:extLst>
              <a:ext uri="{FF2B5EF4-FFF2-40B4-BE49-F238E27FC236}">
                <a16:creationId xmlns:a16="http://schemas.microsoft.com/office/drawing/2014/main" id="{4EB08A55-4A77-4475-8503-266EC24C06A7}"/>
              </a:ext>
            </a:extLst>
          </p:cNvPr>
          <p:cNvSpPr txBox="1"/>
          <p:nvPr/>
        </p:nvSpPr>
        <p:spPr>
          <a:xfrm>
            <a:off x="91310" y="7667281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서버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647621-8BBC-4109-A515-38257D2F0669}"/>
              </a:ext>
            </a:extLst>
          </p:cNvPr>
          <p:cNvSpPr txBox="1"/>
          <p:nvPr/>
        </p:nvSpPr>
        <p:spPr>
          <a:xfrm>
            <a:off x="0" y="2857484"/>
            <a:ext cx="13030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주로 탱크 내부의 모습을 묘사하는 만큼 엔진 및 내부 동력기관들의 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에니메이션을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제작하여 실제 탱크가 움직이는 듯한 느낌을 살리려고 노력하였습니다</a:t>
            </a: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. 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하지만 인간모델의 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에니메이션은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관련 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레퍼런스를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쉽게 찾을 수 있었으나</a:t>
            </a: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기계의 움직임은 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레퍼런스를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찾기 힘들어 직접 움직여 보며 어색하지 않게 만들고 있습니다</a:t>
            </a: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.</a:t>
            </a:r>
            <a:endParaRPr lang="ko-KR" altLang="en-US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0211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960731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데모 시연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07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941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19963" y="6918536"/>
            <a:ext cx="11873789" cy="313458"/>
            <a:chOff x="3205962" y="6918536"/>
            <a:chExt cx="11873789" cy="31345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5962" y="6918536"/>
              <a:ext cx="11873789" cy="31345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-2819400" y="3743437"/>
            <a:ext cx="18958075" cy="574346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0000" kern="0" spc="-3600" dirty="0">
                <a:solidFill>
                  <a:srgbClr val="000000"/>
                </a:solidFill>
                <a:latin typeface="에스코어 드림 5" pitchFamily="34" charset="0"/>
                <a:cs typeface="에스코어 드림 5" pitchFamily="34" charset="0"/>
              </a:rPr>
              <a:t>감사합니다</a:t>
            </a:r>
            <a:endParaRPr lang="en-US" sz="1400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919963" y="3261690"/>
            <a:ext cx="11873789" cy="313458"/>
            <a:chOff x="3205962" y="3261690"/>
            <a:chExt cx="11873789" cy="31345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5962" y="3261690"/>
              <a:ext cx="11873789" cy="31345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85826" y="1288415"/>
            <a:ext cx="1072174" cy="899977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01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02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03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04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05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06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1230" y="1308622"/>
            <a:ext cx="6481248" cy="2076863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6600" kern="0" spc="300" dirty="0">
                <a:solidFill>
                  <a:srgbClr val="000000"/>
                </a:solidFill>
                <a:latin typeface="a로케트" panose="02020600000000000000" pitchFamily="18" charset="-127"/>
                <a:ea typeface="a로케트" panose="02020600000000000000" pitchFamily="18" charset="-127"/>
                <a:cs typeface="Bebas Neue" pitchFamily="34" charset="0"/>
              </a:rPr>
              <a:t>CONTENTS</a:t>
            </a:r>
            <a:endParaRPr lang="en-US" sz="1000" dirty="0">
              <a:latin typeface="a로케트" panose="02020600000000000000" pitchFamily="18" charset="-127"/>
              <a:ea typeface="a로케트" panose="02020600000000000000" pitchFamily="18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58000" y="1570902"/>
            <a:ext cx="6796770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개요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858000" y="2604633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4" pitchFamily="34" charset="0"/>
              </a:rPr>
              <a:t>게임 조작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58000" y="3638365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4" pitchFamily="34" charset="0"/>
              </a:rPr>
              <a:t>기술 요소와 중점 연구 분야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858000" y="4672096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4" pitchFamily="34" charset="0"/>
              </a:rPr>
              <a:t>구성원 역할 분담 및 일정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858000" y="5705827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4" pitchFamily="34" charset="0"/>
              </a:rPr>
              <a:t>개발 내용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61230" y="2736064"/>
            <a:ext cx="4801033" cy="247196"/>
            <a:chOff x="2522541" y="3605104"/>
            <a:chExt cx="3826087" cy="31345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22541" y="3605104"/>
              <a:ext cx="3826087" cy="31345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08224" y="5222544"/>
            <a:ext cx="9271840" cy="43148"/>
            <a:chOff x="2694224" y="5222544"/>
            <a:chExt cx="9271840" cy="4314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200000">
              <a:off x="2694224" y="5222544"/>
              <a:ext cx="9271840" cy="43148"/>
            </a:xfrm>
            <a:prstGeom prst="rect">
              <a:avLst/>
            </a:prstGeom>
          </p:spPr>
        </p:pic>
      </p:grpSp>
      <p:sp>
        <p:nvSpPr>
          <p:cNvPr id="13" name="Object 8">
            <a:extLst>
              <a:ext uri="{FF2B5EF4-FFF2-40B4-BE49-F238E27FC236}">
                <a16:creationId xmlns:a16="http://schemas.microsoft.com/office/drawing/2014/main" id="{3A19AB43-CD02-4F30-AD8B-A107932C0251}"/>
              </a:ext>
            </a:extLst>
          </p:cNvPr>
          <p:cNvSpPr txBox="1"/>
          <p:nvPr/>
        </p:nvSpPr>
        <p:spPr>
          <a:xfrm>
            <a:off x="6870032" y="6657971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4" pitchFamily="34" charset="0"/>
              </a:rPr>
              <a:t>문제점 및 보완책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15" name="Object 8">
            <a:extLst>
              <a:ext uri="{FF2B5EF4-FFF2-40B4-BE49-F238E27FC236}">
                <a16:creationId xmlns:a16="http://schemas.microsoft.com/office/drawing/2014/main" id="{38601124-C7F3-41E0-959A-79987556E7AC}"/>
              </a:ext>
            </a:extLst>
          </p:cNvPr>
          <p:cNvSpPr txBox="1"/>
          <p:nvPr/>
        </p:nvSpPr>
        <p:spPr>
          <a:xfrm>
            <a:off x="6888860" y="7610115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데모 시연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게임 개요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14300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01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B77E1F4-F21B-4DFF-AE66-7A2BCECBA55B}"/>
              </a:ext>
            </a:extLst>
          </p:cNvPr>
          <p:cNvSpPr/>
          <p:nvPr/>
        </p:nvSpPr>
        <p:spPr>
          <a:xfrm>
            <a:off x="2031271" y="7146245"/>
            <a:ext cx="10353391" cy="27269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세계 대전이 한창인 </a:t>
            </a:r>
            <a:r>
              <a:rPr lang="ko-KR" altLang="en-US" sz="2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전쟁통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속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..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탱크 안에서 팀원들과 낙오되었다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1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움직이는 탱크</a:t>
            </a: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안에서 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C00000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3200" u="sng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적군의 진영에 들어가 목표물을 처치하여</a:t>
            </a: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위기를 벗어나라</a:t>
            </a:r>
            <a:r>
              <a: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!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VR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롤 </a:t>
            </a:r>
            <a:r>
              <a:rPr lang="ko-KR" altLang="en-US" sz="2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플레잉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탱크 디펜스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!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47B3487-C93E-42C2-A014-3A1C6D7CE2CB}"/>
              </a:ext>
            </a:extLst>
          </p:cNvPr>
          <p:cNvGrpSpPr/>
          <p:nvPr/>
        </p:nvGrpSpPr>
        <p:grpSpPr>
          <a:xfrm>
            <a:off x="2372009" y="2399584"/>
            <a:ext cx="9878289" cy="4746661"/>
            <a:chOff x="3456711" y="3327073"/>
            <a:chExt cx="7142045" cy="2836437"/>
          </a:xfrm>
        </p:grpSpPr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436AF714-C624-48B9-A515-BBBB0DF2A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862445" y="3657789"/>
              <a:ext cx="2172111" cy="2505721"/>
            </a:xfrm>
            <a:prstGeom prst="rect">
              <a:avLst/>
            </a:prstGeom>
          </p:spPr>
        </p:pic>
        <p:sp>
          <p:nvSpPr>
            <p:cNvPr id="51" name="화살표: 오른쪽 50">
              <a:extLst>
                <a:ext uri="{FF2B5EF4-FFF2-40B4-BE49-F238E27FC236}">
                  <a16:creationId xmlns:a16="http://schemas.microsoft.com/office/drawing/2014/main" id="{070F9921-3F7C-41AF-9712-A3B4473F0F55}"/>
                </a:ext>
              </a:extLst>
            </p:cNvPr>
            <p:cNvSpPr/>
            <p:nvPr/>
          </p:nvSpPr>
          <p:spPr>
            <a:xfrm rot="559867">
              <a:off x="5378497" y="4750932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화살표: 오른쪽 51">
              <a:extLst>
                <a:ext uri="{FF2B5EF4-FFF2-40B4-BE49-F238E27FC236}">
                  <a16:creationId xmlns:a16="http://schemas.microsoft.com/office/drawing/2014/main" id="{A953F379-A8F3-42A4-A09B-02EC3EA25B07}"/>
                </a:ext>
              </a:extLst>
            </p:cNvPr>
            <p:cNvSpPr/>
            <p:nvPr/>
          </p:nvSpPr>
          <p:spPr>
            <a:xfrm rot="2499909">
              <a:off x="5517472" y="3799439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화살표: 오른쪽 52">
              <a:extLst>
                <a:ext uri="{FF2B5EF4-FFF2-40B4-BE49-F238E27FC236}">
                  <a16:creationId xmlns:a16="http://schemas.microsoft.com/office/drawing/2014/main" id="{2CA55C70-FFC3-4504-A164-9BE0B7D0A7E2}"/>
                </a:ext>
              </a:extLst>
            </p:cNvPr>
            <p:cNvSpPr/>
            <p:nvPr/>
          </p:nvSpPr>
          <p:spPr>
            <a:xfrm rot="5400000">
              <a:off x="6618195" y="3327073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화살표: 오른쪽 53">
              <a:extLst>
                <a:ext uri="{FF2B5EF4-FFF2-40B4-BE49-F238E27FC236}">
                  <a16:creationId xmlns:a16="http://schemas.microsoft.com/office/drawing/2014/main" id="{A35374EC-9B5D-43E3-AF39-044F45CDCB81}"/>
                </a:ext>
              </a:extLst>
            </p:cNvPr>
            <p:cNvSpPr/>
            <p:nvPr/>
          </p:nvSpPr>
          <p:spPr>
            <a:xfrm rot="9703522">
              <a:off x="8072649" y="4651232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7475AE1E-4F4A-4C7C-8D42-A55124DFB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797051">
              <a:off x="3456711" y="3342683"/>
              <a:ext cx="1691641" cy="1101425"/>
            </a:xfrm>
            <a:prstGeom prst="rect">
              <a:avLst/>
            </a:prstGeom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4170354A-086B-4439-BEED-84F703020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flipH="1">
              <a:off x="9025477" y="4318372"/>
              <a:ext cx="1573279" cy="1101425"/>
            </a:xfrm>
            <a:prstGeom prst="rect">
              <a:avLst/>
            </a:prstGeom>
          </p:spPr>
        </p:pic>
        <p:sp>
          <p:nvSpPr>
            <p:cNvPr id="57" name="화살표: 오른쪽 56">
              <a:extLst>
                <a:ext uri="{FF2B5EF4-FFF2-40B4-BE49-F238E27FC236}">
                  <a16:creationId xmlns:a16="http://schemas.microsoft.com/office/drawing/2014/main" id="{5FD7C82B-3131-4F16-9EA2-E030854FA4CE}"/>
                </a:ext>
              </a:extLst>
            </p:cNvPr>
            <p:cNvSpPr/>
            <p:nvPr/>
          </p:nvSpPr>
          <p:spPr>
            <a:xfrm rot="7509901">
              <a:off x="7657238" y="3757939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말풍선: 모서리가 둥근 사각형 57">
              <a:extLst>
                <a:ext uri="{FF2B5EF4-FFF2-40B4-BE49-F238E27FC236}">
                  <a16:creationId xmlns:a16="http://schemas.microsoft.com/office/drawing/2014/main" id="{DBEAF5D3-5C7C-46F0-8DB2-E9F8CC5A50CE}"/>
                </a:ext>
              </a:extLst>
            </p:cNvPr>
            <p:cNvSpPr/>
            <p:nvPr/>
          </p:nvSpPr>
          <p:spPr>
            <a:xfrm>
              <a:off x="6918369" y="3963552"/>
              <a:ext cx="532992" cy="365996"/>
            </a:xfrm>
            <a:prstGeom prst="wedgeRoundRectCallout">
              <a:avLst>
                <a:gd name="adj1" fmla="val -36751"/>
                <a:gd name="adj2" fmla="val 70227"/>
                <a:gd name="adj3" fmla="val 16667"/>
              </a:avLst>
            </a:prstGeom>
            <a:solidFill>
              <a:srgbClr val="EBEBEB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말풍선: 모서리가 둥근 사각형 58">
              <a:extLst>
                <a:ext uri="{FF2B5EF4-FFF2-40B4-BE49-F238E27FC236}">
                  <a16:creationId xmlns:a16="http://schemas.microsoft.com/office/drawing/2014/main" id="{F65089BE-FA9A-489F-B111-84705BE5E37F}"/>
                </a:ext>
              </a:extLst>
            </p:cNvPr>
            <p:cNvSpPr/>
            <p:nvPr/>
          </p:nvSpPr>
          <p:spPr>
            <a:xfrm>
              <a:off x="6068298" y="3786379"/>
              <a:ext cx="658999" cy="532028"/>
            </a:xfrm>
            <a:prstGeom prst="wedgeRoundRectCallout">
              <a:avLst>
                <a:gd name="adj1" fmla="val 23383"/>
                <a:gd name="adj2" fmla="val 72803"/>
                <a:gd name="adj3" fmla="val 16667"/>
              </a:avLst>
            </a:prstGeom>
            <a:solidFill>
              <a:srgbClr val="F7F7F7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F4936461-2E15-4F10-85EC-BB5D4652E1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3729" r="233"/>
            <a:stretch/>
          </p:blipFill>
          <p:spPr>
            <a:xfrm>
              <a:off x="6156122" y="3821591"/>
              <a:ext cx="494165" cy="462166"/>
            </a:xfrm>
            <a:prstGeom prst="rect">
              <a:avLst/>
            </a:prstGeom>
          </p:spPr>
        </p:pic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C8CE01B5-82BC-4A0B-9395-7B0B3FAEEF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4610" b="17217"/>
            <a:stretch/>
          </p:blipFill>
          <p:spPr>
            <a:xfrm>
              <a:off x="6953129" y="4054414"/>
              <a:ext cx="463473" cy="18485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게임 개요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14300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01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3A46CC0-4ABF-4E4F-A5C8-3CF14D8F3B59}"/>
              </a:ext>
            </a:extLst>
          </p:cNvPr>
          <p:cNvGrpSpPr/>
          <p:nvPr/>
        </p:nvGrpSpPr>
        <p:grpSpPr>
          <a:xfrm>
            <a:off x="9472294" y="2351905"/>
            <a:ext cx="3837625" cy="762443"/>
            <a:chOff x="5907070" y="2960690"/>
            <a:chExt cx="3094677" cy="840098"/>
          </a:xfrm>
        </p:grpSpPr>
        <p:sp>
          <p:nvSpPr>
            <p:cNvPr id="21" name="직사각형 125">
              <a:extLst>
                <a:ext uri="{FF2B5EF4-FFF2-40B4-BE49-F238E27FC236}">
                  <a16:creationId xmlns:a16="http://schemas.microsoft.com/office/drawing/2014/main" id="{B7C11C4B-6553-49B4-B49C-45BD484F2F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이름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909B0A1-4E76-44D7-82A7-1208FBE2D49E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6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FURY</a:t>
              </a:r>
            </a:p>
          </p:txBody>
        </p:sp>
      </p:grpSp>
      <p:sp>
        <p:nvSpPr>
          <p:cNvPr id="23" name="Oval 23">
            <a:extLst>
              <a:ext uri="{FF2B5EF4-FFF2-40B4-BE49-F238E27FC236}">
                <a16:creationId xmlns:a16="http://schemas.microsoft.com/office/drawing/2014/main" id="{0C060C45-5F12-41C7-9E1E-5CF72882DB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486" y="2562349"/>
            <a:ext cx="7801945" cy="62907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24" name="그림 23" descr="건물, 테이블, 앉아있는, 옅은이(가) 표시된 사진&#10;&#10;자동 생성된 설명">
            <a:extLst>
              <a:ext uri="{FF2B5EF4-FFF2-40B4-BE49-F238E27FC236}">
                <a16:creationId xmlns:a16="http://schemas.microsoft.com/office/drawing/2014/main" id="{68B95211-3D63-458C-BE01-C0B8041A93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76" y="2333131"/>
            <a:ext cx="8387716" cy="6290787"/>
          </a:xfrm>
          <a:prstGeom prst="rect">
            <a:avLst/>
          </a:prstGeom>
        </p:spPr>
      </p:pic>
      <p:sp>
        <p:nvSpPr>
          <p:cNvPr id="25" name="직사각형 125">
            <a:extLst>
              <a:ext uri="{FF2B5EF4-FFF2-40B4-BE49-F238E27FC236}">
                <a16:creationId xmlns:a16="http://schemas.microsoft.com/office/drawing/2014/main" id="{6BE38DF7-590A-4693-9E37-30E87488E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26" y="8637692"/>
            <a:ext cx="490606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로고 이미지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ECB7795-CCF9-44EE-A5C8-0575648AEAE8}"/>
              </a:ext>
            </a:extLst>
          </p:cNvPr>
          <p:cNvGrpSpPr/>
          <p:nvPr/>
        </p:nvGrpSpPr>
        <p:grpSpPr>
          <a:xfrm>
            <a:off x="9451670" y="4681691"/>
            <a:ext cx="3837625" cy="762443"/>
            <a:chOff x="5907070" y="2960690"/>
            <a:chExt cx="3094677" cy="840098"/>
          </a:xfrm>
        </p:grpSpPr>
        <p:sp>
          <p:nvSpPr>
            <p:cNvPr id="27" name="직사각형 125">
              <a:extLst>
                <a:ext uri="{FF2B5EF4-FFF2-40B4-BE49-F238E27FC236}">
                  <a16:creationId xmlns:a16="http://schemas.microsoft.com/office/drawing/2014/main" id="{78183BEE-A186-458F-B74D-F64D140E47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인원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091B77F-CF03-4AF9-9DD2-5850265E6491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2 (min) ~ 3 (max)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C58F588-6CB2-4ACA-860E-FE7AC6DFE1F9}"/>
              </a:ext>
            </a:extLst>
          </p:cNvPr>
          <p:cNvGrpSpPr/>
          <p:nvPr/>
        </p:nvGrpSpPr>
        <p:grpSpPr>
          <a:xfrm>
            <a:off x="9472294" y="5693783"/>
            <a:ext cx="3837625" cy="762443"/>
            <a:chOff x="5907070" y="2960690"/>
            <a:chExt cx="3094677" cy="840098"/>
          </a:xfrm>
        </p:grpSpPr>
        <p:sp>
          <p:nvSpPr>
            <p:cNvPr id="30" name="직사각형 125">
              <a:extLst>
                <a:ext uri="{FF2B5EF4-FFF2-40B4-BE49-F238E27FC236}">
                  <a16:creationId xmlns:a16="http://schemas.microsoft.com/office/drawing/2014/main" id="{07A3281F-EAF5-49A3-B436-8F15CC154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F2DF407C-541F-49B7-832A-680E0134AA6B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5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분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4012D2A1-56AF-493D-A215-24C8273BDFC9}"/>
              </a:ext>
            </a:extLst>
          </p:cNvPr>
          <p:cNvGrpSpPr/>
          <p:nvPr/>
        </p:nvGrpSpPr>
        <p:grpSpPr>
          <a:xfrm>
            <a:off x="9481896" y="6858676"/>
            <a:ext cx="3837625" cy="1510447"/>
            <a:chOff x="5907070" y="2960690"/>
            <a:chExt cx="3094677" cy="1664285"/>
          </a:xfrm>
        </p:grpSpPr>
        <p:sp>
          <p:nvSpPr>
            <p:cNvPr id="33" name="직사각형 125">
              <a:extLst>
                <a:ext uri="{FF2B5EF4-FFF2-40B4-BE49-F238E27FC236}">
                  <a16:creationId xmlns:a16="http://schemas.microsoft.com/office/drawing/2014/main" id="{D3B69729-3F50-4184-B154-C83397532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클리어 조건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74CBF57-FAFA-463E-B6A9-C60071355376}"/>
                </a:ext>
              </a:extLst>
            </p:cNvPr>
            <p:cNvSpPr/>
            <p:nvPr/>
          </p:nvSpPr>
          <p:spPr>
            <a:xfrm>
              <a:off x="5907070" y="3404130"/>
              <a:ext cx="3094677" cy="1220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각자 맡은 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DA5054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역할군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수행하여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 안에 몰려드는 적군을 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모두 무찌르고</a:t>
              </a: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엔진을 수리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하면 클리어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05A327C-FAD6-4486-B612-2C869C70FE6F}"/>
              </a:ext>
            </a:extLst>
          </p:cNvPr>
          <p:cNvGrpSpPr/>
          <p:nvPr/>
        </p:nvGrpSpPr>
        <p:grpSpPr>
          <a:xfrm>
            <a:off x="9472294" y="3516798"/>
            <a:ext cx="3837625" cy="762443"/>
            <a:chOff x="5907070" y="2960690"/>
            <a:chExt cx="3094677" cy="840098"/>
          </a:xfrm>
        </p:grpSpPr>
        <p:sp>
          <p:nvSpPr>
            <p:cNvPr id="36" name="직사각형 125">
              <a:extLst>
                <a:ext uri="{FF2B5EF4-FFF2-40B4-BE49-F238E27FC236}">
                  <a16:creationId xmlns:a16="http://schemas.microsoft.com/office/drawing/2014/main" id="{4B2EDAFA-9880-4C80-A9D3-C411621B0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장르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E786B09-9145-440E-AEAD-8B034B0976D6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</a:t>
              </a: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롤 </a:t>
              </a:r>
              <a:r>
                <a:rPr lang="ko-KR" altLang="en-US" sz="16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플레잉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탱크 디펜스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2050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게임 조작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02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B77E1F4-F21B-4DFF-AE66-7A2BCECBA55B}"/>
              </a:ext>
            </a:extLst>
          </p:cNvPr>
          <p:cNvSpPr/>
          <p:nvPr/>
        </p:nvSpPr>
        <p:spPr>
          <a:xfrm>
            <a:off x="1949987" y="8572500"/>
            <a:ext cx="1035339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캐릭터 이동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: (L)</a:t>
            </a:r>
            <a:r>
              <a:rPr lang="en-US" altLang="ko-KR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Thumbstick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오브젝트 상호작용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(Grab)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: (L)Grip Button, (R)Grip Button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사격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, 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포격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:  (R)Trigger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662D112-4595-454A-A14B-469C1DBF6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778" y="1731045"/>
            <a:ext cx="10555807" cy="661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305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6246731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기술 요소와 중점 연구 분야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461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03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AF6B880-1FF5-47E2-8CC5-590BC5E3325E}"/>
              </a:ext>
            </a:extLst>
          </p:cNvPr>
          <p:cNvGrpSpPr/>
          <p:nvPr/>
        </p:nvGrpSpPr>
        <p:grpSpPr>
          <a:xfrm>
            <a:off x="609600" y="2021536"/>
            <a:ext cx="12192000" cy="3643133"/>
            <a:chOff x="5907070" y="2890728"/>
            <a:chExt cx="3094677" cy="3643133"/>
          </a:xfrm>
        </p:grpSpPr>
        <p:sp>
          <p:nvSpPr>
            <p:cNvPr id="9" name="직사각형 125">
              <a:extLst>
                <a:ext uri="{FF2B5EF4-FFF2-40B4-BE49-F238E27FC236}">
                  <a16:creationId xmlns:a16="http://schemas.microsoft.com/office/drawing/2014/main" id="{907A568E-3237-4A19-9172-B072C93622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890728"/>
              <a:ext cx="2966101" cy="58477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3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클라이언트</a:t>
              </a:r>
              <a:endPara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6801761-D958-4245-B43B-DAC289E05F97}"/>
                </a:ext>
              </a:extLst>
            </p:cNvPr>
            <p:cNvSpPr/>
            <p:nvPr/>
          </p:nvSpPr>
          <p:spPr>
            <a:xfrm>
              <a:off x="5907070" y="3591517"/>
              <a:ext cx="3094677" cy="29423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Unity3D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 개발 능력 함양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8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오큘러스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리프트와 컨트롤러로 즐길 수 있는 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제작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SRP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이용한 렌더링 파이프라인 최적화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8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레이마칭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기법을 이용한 볼륨 렌더링 구현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역기구학을 이용한 상호작용 애니메이션 구현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41D9B3F-917D-494D-A8EA-A9D351A2E104}"/>
              </a:ext>
            </a:extLst>
          </p:cNvPr>
          <p:cNvGrpSpPr/>
          <p:nvPr/>
        </p:nvGrpSpPr>
        <p:grpSpPr>
          <a:xfrm>
            <a:off x="568363" y="6787015"/>
            <a:ext cx="12192000" cy="2430743"/>
            <a:chOff x="5896603" y="2890728"/>
            <a:chExt cx="3094677" cy="2430743"/>
          </a:xfrm>
        </p:grpSpPr>
        <p:sp>
          <p:nvSpPr>
            <p:cNvPr id="12" name="직사각형 125">
              <a:extLst>
                <a:ext uri="{FF2B5EF4-FFF2-40B4-BE49-F238E27FC236}">
                  <a16:creationId xmlns:a16="http://schemas.microsoft.com/office/drawing/2014/main" id="{B2653832-6F22-438E-9A5B-D9014C1B0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890728"/>
              <a:ext cx="2966101" cy="58477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3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서버</a:t>
              </a:r>
              <a:endPara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2DB6F13-FD7B-4C8F-868A-39828C2225BD}"/>
                </a:ext>
              </a:extLst>
            </p:cNvPr>
            <p:cNvSpPr/>
            <p:nvPr/>
          </p:nvSpPr>
          <p:spPr>
            <a:xfrm>
              <a:off x="5896603" y="3567145"/>
              <a:ext cx="3094677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Overlapped IO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이용한 윈도우 소켓 프로그래밍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멀티 스레드를 이용한 캐릭터 오브젝트 동기화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28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MsSQL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이용한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랭킹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시스템 구현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5000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7084931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구성원 역할 분담 및 향후 개발 일정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04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aphicFrame>
        <p:nvGraphicFramePr>
          <p:cNvPr id="14" name="표 2">
            <a:extLst>
              <a:ext uri="{FF2B5EF4-FFF2-40B4-BE49-F238E27FC236}">
                <a16:creationId xmlns:a16="http://schemas.microsoft.com/office/drawing/2014/main" id="{7D31234A-0004-499B-B91C-BA3F76791E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431083"/>
              </p:ext>
            </p:extLst>
          </p:nvPr>
        </p:nvGraphicFramePr>
        <p:xfrm>
          <a:off x="124838" y="3128422"/>
          <a:ext cx="13591162" cy="6544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7127">
                  <a:extLst>
                    <a:ext uri="{9D8B030D-6E8A-4147-A177-3AD203B41FA5}">
                      <a16:colId xmlns:a16="http://schemas.microsoft.com/office/drawing/2014/main" val="3837139612"/>
                    </a:ext>
                  </a:extLst>
                </a:gridCol>
                <a:gridCol w="2609504">
                  <a:extLst>
                    <a:ext uri="{9D8B030D-6E8A-4147-A177-3AD203B41FA5}">
                      <a16:colId xmlns:a16="http://schemas.microsoft.com/office/drawing/2014/main" val="4147158790"/>
                    </a:ext>
                  </a:extLst>
                </a:gridCol>
                <a:gridCol w="1087293">
                  <a:extLst>
                    <a:ext uri="{9D8B030D-6E8A-4147-A177-3AD203B41FA5}">
                      <a16:colId xmlns:a16="http://schemas.microsoft.com/office/drawing/2014/main" val="3979535894"/>
                    </a:ext>
                  </a:extLst>
                </a:gridCol>
                <a:gridCol w="1087293">
                  <a:extLst>
                    <a:ext uri="{9D8B030D-6E8A-4147-A177-3AD203B41FA5}">
                      <a16:colId xmlns:a16="http://schemas.microsoft.com/office/drawing/2014/main" val="713917619"/>
                    </a:ext>
                  </a:extLst>
                </a:gridCol>
                <a:gridCol w="1196022">
                  <a:extLst>
                    <a:ext uri="{9D8B030D-6E8A-4147-A177-3AD203B41FA5}">
                      <a16:colId xmlns:a16="http://schemas.microsoft.com/office/drawing/2014/main" val="3330078778"/>
                    </a:ext>
                  </a:extLst>
                </a:gridCol>
                <a:gridCol w="1196022">
                  <a:extLst>
                    <a:ext uri="{9D8B030D-6E8A-4147-A177-3AD203B41FA5}">
                      <a16:colId xmlns:a16="http://schemas.microsoft.com/office/drawing/2014/main" val="3657012194"/>
                    </a:ext>
                  </a:extLst>
                </a:gridCol>
                <a:gridCol w="1087293">
                  <a:extLst>
                    <a:ext uri="{9D8B030D-6E8A-4147-A177-3AD203B41FA5}">
                      <a16:colId xmlns:a16="http://schemas.microsoft.com/office/drawing/2014/main" val="3338944600"/>
                    </a:ext>
                  </a:extLst>
                </a:gridCol>
                <a:gridCol w="1087293">
                  <a:extLst>
                    <a:ext uri="{9D8B030D-6E8A-4147-A177-3AD203B41FA5}">
                      <a16:colId xmlns:a16="http://schemas.microsoft.com/office/drawing/2014/main" val="3752590932"/>
                    </a:ext>
                  </a:extLst>
                </a:gridCol>
                <a:gridCol w="1196022">
                  <a:extLst>
                    <a:ext uri="{9D8B030D-6E8A-4147-A177-3AD203B41FA5}">
                      <a16:colId xmlns:a16="http://schemas.microsoft.com/office/drawing/2014/main" val="4120432673"/>
                    </a:ext>
                  </a:extLst>
                </a:gridCol>
                <a:gridCol w="1087293">
                  <a:extLst>
                    <a:ext uri="{9D8B030D-6E8A-4147-A177-3AD203B41FA5}">
                      <a16:colId xmlns:a16="http://schemas.microsoft.com/office/drawing/2014/main" val="792900902"/>
                    </a:ext>
                  </a:extLst>
                </a:gridCol>
              </a:tblGrid>
              <a:tr h="36980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항목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1</a:t>
                      </a:r>
                      <a:r>
                        <a:rPr lang="ko-KR" altLang="en-US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3</a:t>
                      </a:r>
                      <a:r>
                        <a:rPr lang="ko-KR" altLang="en-US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strike="sngStrike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4</a:t>
                      </a:r>
                      <a:r>
                        <a:rPr lang="ko-KR" altLang="en-US" sz="1600" b="1" strike="sngStrike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  <a:r>
                        <a:rPr lang="en-US" altLang="ko-KR" sz="1600" b="1" strike="sngStrike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5</a:t>
                      </a:r>
                      <a:r>
                        <a:rPr lang="ko-KR" altLang="en-US" sz="1600" b="1" strike="sngStrike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 </a:t>
                      </a:r>
                      <a:r>
                        <a:rPr lang="en-US" altLang="ko-KR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-&gt; </a:t>
                      </a:r>
                      <a:r>
                        <a:rPr lang="en-US" altLang="ko-KR" sz="1600" b="1" dirty="0">
                          <a:solidFill>
                            <a:srgbClr val="FF0000"/>
                          </a:solidFill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6</a:t>
                      </a:r>
                      <a:r>
                        <a:rPr lang="ko-KR" altLang="en-US" sz="1600" b="1" dirty="0">
                          <a:solidFill>
                            <a:srgbClr val="FF0000"/>
                          </a:solidFill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6</a:t>
                      </a:r>
                      <a:r>
                        <a:rPr lang="ko-KR" altLang="en-US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7</a:t>
                      </a:r>
                      <a:r>
                        <a:rPr lang="ko-KR" altLang="en-US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8</a:t>
                      </a:r>
                      <a:r>
                        <a:rPr lang="ko-KR" altLang="en-US" sz="16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15811"/>
                  </a:ext>
                </a:extLst>
              </a:tr>
              <a:tr h="369801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박두환</a:t>
                      </a:r>
                      <a:r>
                        <a:rPr lang="ko-KR" altLang="en-US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endParaRPr lang="en-US" altLang="ko-KR" sz="2000" b="1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  <a:r>
                        <a:rPr lang="en-US" altLang="ko-KR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그래픽</a:t>
                      </a:r>
                      <a:r>
                        <a:rPr lang="en-US" altLang="ko-KR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2000" b="1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캐릭터 </a:t>
                      </a:r>
                      <a:r>
                        <a:rPr lang="ko-KR" altLang="en-US" sz="16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텍스쳐</a:t>
                      </a:r>
                      <a:r>
                        <a:rPr lang="en-US" altLang="ko-KR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장애물 모델링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470643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오브젝트 간 상호작용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209945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맵 제작 및 기능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7318234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6652745"/>
                  </a:ext>
                </a:extLst>
              </a:tr>
              <a:tr h="600927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SRP</a:t>
                      </a:r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를 통한 렌더링 파이프라인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2513457"/>
                  </a:ext>
                </a:extLst>
              </a:tr>
              <a:tr h="369801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김동엽 </a:t>
                      </a:r>
                      <a:endParaRPr lang="en-US" altLang="ko-KR" sz="2000" b="1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  <a:r>
                        <a:rPr lang="en-US" altLang="ko-KR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2000" b="1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메인 프레임워크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6228675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VR </a:t>
                      </a:r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기기 연동 및 처리 로직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5159268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씬 전환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073631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적 구현 및 </a:t>
                      </a:r>
                      <a:r>
                        <a:rPr lang="en-US" altLang="ko-KR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AI</a:t>
                      </a:r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928145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VR UI</a:t>
                      </a:r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242627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이펙트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591463"/>
                  </a:ext>
                </a:extLst>
              </a:tr>
              <a:tr h="3698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손채영</a:t>
                      </a:r>
                      <a:endParaRPr lang="en-US" altLang="ko-KR" sz="2000" b="1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en-US" altLang="ko-KR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  <a:r>
                        <a:rPr lang="en-US" altLang="ko-KR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2000" b="1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프레임워크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rgbClr val="DA505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rgbClr val="DA505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150999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통신 처리 및 동기화</a:t>
                      </a:r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rgbClr val="DA505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rgbClr val="DA505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rgbClr val="DA505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rgbClr val="DA505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725558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랭킹 시스템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rgbClr val="DA505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rgbClr val="DA505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530073"/>
                  </a:ext>
                </a:extLst>
              </a:tr>
              <a:tr h="369801">
                <a:tc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rgbClr val="DA505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704041"/>
                  </a:ext>
                </a:extLst>
              </a:tr>
              <a:tr h="3929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공통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최적화 및 디버깅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208437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50BEEF-6F8F-44A1-94FD-0155365BA2CC}"/>
              </a:ext>
            </a:extLst>
          </p:cNvPr>
          <p:cNvSpPr/>
          <p:nvPr/>
        </p:nvSpPr>
        <p:spPr>
          <a:xfrm>
            <a:off x="4725234" y="7813308"/>
            <a:ext cx="3351966" cy="1859297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72DAD53-7C86-492A-9BB8-7185599E8039}"/>
              </a:ext>
            </a:extLst>
          </p:cNvPr>
          <p:cNvSpPr/>
          <p:nvPr/>
        </p:nvSpPr>
        <p:spPr>
          <a:xfrm>
            <a:off x="4725234" y="5573011"/>
            <a:ext cx="3351966" cy="2240297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05BA69D-C1BB-4C0A-BC86-8905A066D05F}"/>
              </a:ext>
            </a:extLst>
          </p:cNvPr>
          <p:cNvSpPr/>
          <p:nvPr/>
        </p:nvSpPr>
        <p:spPr>
          <a:xfrm>
            <a:off x="4725234" y="3500905"/>
            <a:ext cx="3351966" cy="2084055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8955044-A7DD-4E15-BF92-95877423167B}"/>
              </a:ext>
            </a:extLst>
          </p:cNvPr>
          <p:cNvSpPr/>
          <p:nvPr/>
        </p:nvSpPr>
        <p:spPr>
          <a:xfrm>
            <a:off x="8077200" y="3488955"/>
            <a:ext cx="5638800" cy="6183649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E3236A3-2569-4967-85F9-3C720C60389B}"/>
              </a:ext>
            </a:extLst>
          </p:cNvPr>
          <p:cNvSpPr/>
          <p:nvPr/>
        </p:nvSpPr>
        <p:spPr>
          <a:xfrm>
            <a:off x="9192638" y="1914114"/>
            <a:ext cx="1285824" cy="420065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AA4A041-BDC1-473C-B6FB-22B3E2DA75C0}"/>
              </a:ext>
            </a:extLst>
          </p:cNvPr>
          <p:cNvSpPr/>
          <p:nvPr/>
        </p:nvSpPr>
        <p:spPr>
          <a:xfrm>
            <a:off x="9192638" y="1353766"/>
            <a:ext cx="1243013" cy="414116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65E4DF-488E-4540-8F8F-EE5628066F50}"/>
              </a:ext>
            </a:extLst>
          </p:cNvPr>
          <p:cNvSpPr txBox="1"/>
          <p:nvPr/>
        </p:nvSpPr>
        <p:spPr>
          <a:xfrm>
            <a:off x="10564238" y="1347976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타이틀고딕2" panose="02020600000000000000" pitchFamily="18" charset="-127"/>
                <a:ea typeface="a타이틀고딕2" panose="02020600000000000000" pitchFamily="18" charset="-127"/>
              </a:rPr>
              <a:t>: </a:t>
            </a:r>
            <a:r>
              <a:rPr lang="ko-KR" altLang="en-US" dirty="0">
                <a:latin typeface="a타이틀고딕2" panose="02020600000000000000" pitchFamily="18" charset="-127"/>
                <a:ea typeface="a타이틀고딕2" panose="02020600000000000000" pitchFamily="18" charset="-127"/>
              </a:rPr>
              <a:t>완료 및 진행 중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70706CA-D5F0-4B98-B0AF-7128109A77F3}"/>
              </a:ext>
            </a:extLst>
          </p:cNvPr>
          <p:cNvSpPr txBox="1"/>
          <p:nvPr/>
        </p:nvSpPr>
        <p:spPr>
          <a:xfrm>
            <a:off x="10564238" y="1869708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타이틀고딕2" panose="02020600000000000000" pitchFamily="18" charset="-127"/>
                <a:ea typeface="a타이틀고딕2" panose="02020600000000000000" pitchFamily="18" charset="-127"/>
              </a:rPr>
              <a:t>: </a:t>
            </a:r>
            <a:r>
              <a:rPr lang="ko-KR" altLang="en-US" dirty="0">
                <a:solidFill>
                  <a:srgbClr val="FF0000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향후 일정</a:t>
            </a:r>
          </a:p>
        </p:txBody>
      </p:sp>
    </p:spTree>
    <p:extLst>
      <p:ext uri="{BB962C8B-B14F-4D97-AF65-F5344CB8AC3E}">
        <p14:creationId xmlns:p14="http://schemas.microsoft.com/office/powerpoint/2010/main" val="123380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개발 내용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05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FE73F9F-B3FB-4EA8-A65E-05D35D27941F}"/>
              </a:ext>
            </a:extLst>
          </p:cNvPr>
          <p:cNvSpPr txBox="1"/>
          <p:nvPr/>
        </p:nvSpPr>
        <p:spPr>
          <a:xfrm>
            <a:off x="87361" y="5729127"/>
            <a:ext cx="4361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VR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 기기 연동</a:t>
            </a: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캐릭터 이동</a:t>
            </a: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, 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오브젝트 상호작용</a:t>
            </a: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(Grab)</a:t>
            </a:r>
            <a:endParaRPr lang="ko-KR" altLang="en-US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12C1440-17E4-49B3-8752-CD9FEDCFA55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8504" y="6684453"/>
            <a:ext cx="4985111" cy="273675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963968E-E708-47AC-ADC0-888884B25233}"/>
              </a:ext>
            </a:extLst>
          </p:cNvPr>
          <p:cNvSpPr txBox="1"/>
          <p:nvPr/>
        </p:nvSpPr>
        <p:spPr>
          <a:xfrm>
            <a:off x="87361" y="9468589"/>
            <a:ext cx="4361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포격 시 불꽃 이펙트</a:t>
            </a: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, </a:t>
            </a:r>
            <a:r>
              <a:rPr lang="ko-KR" altLang="en-US" sz="20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라이팅</a:t>
            </a:r>
            <a:endParaRPr lang="ko-KR" altLang="en-US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8582023-AB20-4E2E-A9AE-F22637F5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5183" y="402133"/>
            <a:ext cx="5390303" cy="494179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4785940-3CAB-4370-AF01-0E2801AFFE68}"/>
              </a:ext>
            </a:extLst>
          </p:cNvPr>
          <p:cNvSpPr txBox="1"/>
          <p:nvPr/>
        </p:nvSpPr>
        <p:spPr>
          <a:xfrm>
            <a:off x="5785182" y="5360472"/>
            <a:ext cx="6671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특정 오브젝트에 상호 작용 시 탱크 내부 </a:t>
            </a: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&lt;-&gt; 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외부 씬 전환</a:t>
            </a:r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58AA3F26-9A6E-4B0F-BDB3-92789B145AEB}"/>
              </a:ext>
            </a:extLst>
          </p:cNvPr>
          <p:cNvSpPr txBox="1"/>
          <p:nvPr/>
        </p:nvSpPr>
        <p:spPr>
          <a:xfrm>
            <a:off x="76070" y="1675956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클라이언트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95BCA62-AA3D-4F40-ACCD-18648AF986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04" y="2730873"/>
            <a:ext cx="5051376" cy="284139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81D4B03-36F5-416D-A3B4-6E1CAA7B93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2431" y="6008030"/>
            <a:ext cx="7792313" cy="34559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3015565-2F4D-440A-8C1B-4DF7A98412AA}"/>
              </a:ext>
            </a:extLst>
          </p:cNvPr>
          <p:cNvSpPr txBox="1"/>
          <p:nvPr/>
        </p:nvSpPr>
        <p:spPr>
          <a:xfrm>
            <a:off x="5785183" y="9484757"/>
            <a:ext cx="6671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LWRP</a:t>
            </a:r>
            <a:r>
              <a:rPr lang="ko-KR" altLang="en-US" sz="2000" dirty="0">
                <a:latin typeface="a고딕13" panose="02020600000000000000" pitchFamily="18" charset="-127"/>
                <a:ea typeface="a고딕13" panose="02020600000000000000" pitchFamily="18" charset="-127"/>
              </a:rPr>
              <a:t> 및 싱글 패스 포워드 렌더링을 이용한 성능 확보</a:t>
            </a:r>
            <a:endParaRPr lang="en-US" altLang="ko-KR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4011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개발 내용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05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4785940-3CAB-4370-AF01-0E2801AFFE68}"/>
              </a:ext>
            </a:extLst>
          </p:cNvPr>
          <p:cNvSpPr txBox="1"/>
          <p:nvPr/>
        </p:nvSpPr>
        <p:spPr>
          <a:xfrm>
            <a:off x="4974483" y="9237323"/>
            <a:ext cx="6671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>
                <a:latin typeface="a고딕13" panose="02020600000000000000" pitchFamily="18" charset="-127"/>
                <a:ea typeface="a고딕13" panose="02020600000000000000" pitchFamily="18" charset="-127"/>
              </a:rPr>
              <a:t>맵 제작 및 오브젝트 배치</a:t>
            </a:r>
            <a:endParaRPr lang="ko-KR" altLang="en-US" sz="20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58AA3F26-9A6E-4B0F-BDB3-92789B145AEB}"/>
              </a:ext>
            </a:extLst>
          </p:cNvPr>
          <p:cNvSpPr txBox="1"/>
          <p:nvPr/>
        </p:nvSpPr>
        <p:spPr>
          <a:xfrm>
            <a:off x="76070" y="1675956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클라이언트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0D09E9E-FDE2-43E4-BC21-B3918E9C4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005" y="2620875"/>
            <a:ext cx="11884509" cy="634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46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1730</TotalTime>
  <Words>495</Words>
  <Application>Microsoft Office PowerPoint</Application>
  <PresentationFormat>사용자 지정</PresentationFormat>
  <Paragraphs>131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6" baseType="lpstr">
      <vt:lpstr>a고딕13</vt:lpstr>
      <vt:lpstr>a뉴굴림1</vt:lpstr>
      <vt:lpstr>a로케트</vt:lpstr>
      <vt:lpstr>a아티스트M</vt:lpstr>
      <vt:lpstr>a타이틀고딕2</vt:lpstr>
      <vt:lpstr>Bebas Neue</vt:lpstr>
      <vt:lpstr>나눔스퀘어 Bold</vt:lpstr>
      <vt:lpstr>에스코어 드림 5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s cy</cp:lastModifiedBy>
  <cp:revision>20</cp:revision>
  <cp:lastPrinted>2020-05-07T14:22:08Z</cp:lastPrinted>
  <dcterms:created xsi:type="dcterms:W3CDTF">2020-03-21T20:51:35Z</dcterms:created>
  <dcterms:modified xsi:type="dcterms:W3CDTF">2020-05-20T04:38:38Z</dcterms:modified>
</cp:coreProperties>
</file>